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3"/>
  </p:notesMasterIdLst>
  <p:sldIdLst>
    <p:sldId id="282" r:id="rId2"/>
    <p:sldId id="260" r:id="rId3"/>
    <p:sldId id="261" r:id="rId4"/>
    <p:sldId id="262" r:id="rId5"/>
    <p:sldId id="291" r:id="rId6"/>
    <p:sldId id="293" r:id="rId7"/>
    <p:sldId id="274" r:id="rId8"/>
    <p:sldId id="275" r:id="rId9"/>
    <p:sldId id="300" r:id="rId10"/>
    <p:sldId id="301" r:id="rId11"/>
    <p:sldId id="299" r:id="rId1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2"/>
    <a:srgbClr val="85DFFF"/>
    <a:srgbClr val="EE79F7"/>
    <a:srgbClr val="00FF00"/>
    <a:srgbClr val="FFFF75"/>
    <a:srgbClr val="ECECEC"/>
    <a:srgbClr val="CDF2FF"/>
    <a:srgbClr val="37A9FF"/>
    <a:srgbClr val="23538D"/>
    <a:srgbClr val="FF99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70" autoAdjust="0"/>
    <p:restoredTop sz="89964" autoAdjust="0"/>
  </p:normalViewPr>
  <p:slideViewPr>
    <p:cSldViewPr>
      <p:cViewPr>
        <p:scale>
          <a:sx n="75" d="100"/>
          <a:sy n="75" d="100"/>
        </p:scale>
        <p:origin x="-1978" y="-3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3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4.3</c:v>
                </c:pt>
                <c:pt idx="1">
                  <c:v>3</c:v>
                </c:pt>
              </c:numCache>
            </c:numRef>
          </c:val>
        </c:ser>
        <c:gapWidth val="300"/>
        <c:shape val="cylinder"/>
        <c:axId val="107666432"/>
        <c:axId val="107672320"/>
        <c:axId val="0"/>
      </c:bar3DChart>
      <c:catAx>
        <c:axId val="107666432"/>
        <c:scaling>
          <c:orientation val="minMax"/>
        </c:scaling>
        <c:axPos val="b"/>
        <c:numFmt formatCode="General" sourceLinked="1"/>
        <c:majorTickMark val="none"/>
        <c:tickLblPos val="nextTo"/>
        <c:crossAx val="107672320"/>
        <c:crosses val="autoZero"/>
        <c:auto val="1"/>
        <c:lblAlgn val="ctr"/>
        <c:lblOffset val="100"/>
      </c:catAx>
      <c:valAx>
        <c:axId val="107672320"/>
        <c:scaling>
          <c:orientation val="minMax"/>
        </c:scaling>
        <c:axPos val="l"/>
        <c:majorGridlines/>
        <c:minorGridlines/>
        <c:numFmt formatCode="General" sourceLinked="1"/>
        <c:tickLblPos val="none"/>
        <c:crossAx val="10766643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4.3</c:v>
                </c:pt>
              </c:numCache>
            </c:numRef>
          </c:val>
        </c:ser>
        <c:gapWidth val="300"/>
        <c:shape val="cylinder"/>
        <c:axId val="108745472"/>
        <c:axId val="108747008"/>
        <c:axId val="0"/>
      </c:bar3DChart>
      <c:catAx>
        <c:axId val="108745472"/>
        <c:scaling>
          <c:orientation val="minMax"/>
        </c:scaling>
        <c:axPos val="b"/>
        <c:numFmt formatCode="General" sourceLinked="1"/>
        <c:majorTickMark val="none"/>
        <c:tickLblPos val="nextTo"/>
        <c:crossAx val="108747008"/>
        <c:crosses val="autoZero"/>
        <c:auto val="1"/>
        <c:lblAlgn val="ctr"/>
        <c:lblOffset val="100"/>
      </c:catAx>
      <c:valAx>
        <c:axId val="108747008"/>
        <c:scaling>
          <c:orientation val="minMax"/>
        </c:scaling>
        <c:axPos val="l"/>
        <c:majorGridlines/>
        <c:minorGridlines/>
        <c:numFmt formatCode="General" sourceLinked="1"/>
        <c:tickLblPos val="none"/>
        <c:crossAx val="10874547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833227500716038E-3"/>
          <c:y val="3.3398743808827444E-2"/>
          <c:w val="0.98899714506746716"/>
          <c:h val="0.819232747587928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год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2470178</c:v>
                </c:pt>
                <c:pt idx="1">
                  <c:v>2905809.06</c:v>
                </c:pt>
                <c:pt idx="2">
                  <c:v>-435631.06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1.46823645486893E-2"/>
                  <c:y val="-4.7289642236133973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atin typeface="Times New Roman" pitchFamily="18" charset="0"/>
                        <a:cs typeface="Times New Roman" pitchFamily="18" charset="0"/>
                      </a:rPr>
                      <a:t>2649,9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965428917683968E-2"/>
                  <c:y val="-2.136632751399715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atin typeface="Times New Roman" pitchFamily="18" charset="0"/>
                        <a:cs typeface="Times New Roman" pitchFamily="18" charset="0"/>
                      </a:rPr>
                      <a:t>2549,7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9006715869490606E-3"/>
                  <c:y val="-6.224922037086388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latin typeface="Times New Roman" pitchFamily="18" charset="0"/>
                        <a:cs typeface="Times New Roman" pitchFamily="18" charset="0"/>
                      </a:rPr>
                      <a:t>100,2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2010173</c:v>
                </c:pt>
                <c:pt idx="1">
                  <c:v>2416050</c:v>
                </c:pt>
                <c:pt idx="2">
                  <c:v>-118655.20999999999</c:v>
                </c:pt>
                <c:pt idx="3">
                  <c:v>0</c:v>
                </c:pt>
              </c:numCache>
            </c:numRef>
          </c:val>
        </c:ser>
        <c:gapWidth val="129"/>
        <c:overlap val="-10"/>
        <c:axId val="107795200"/>
        <c:axId val="107796736"/>
      </c:barChart>
      <c:catAx>
        <c:axId val="107795200"/>
        <c:scaling>
          <c:orientation val="minMax"/>
        </c:scaling>
        <c:delete val="1"/>
        <c:axPos val="b"/>
        <c:tickLblPos val="none"/>
        <c:crossAx val="107796736"/>
        <c:crosses val="autoZero"/>
        <c:auto val="1"/>
        <c:lblAlgn val="ctr"/>
        <c:lblOffset val="350"/>
      </c:catAx>
      <c:valAx>
        <c:axId val="107796736"/>
        <c:scaling>
          <c:orientation val="minMax"/>
        </c:scaling>
        <c:delete val="1"/>
        <c:axPos val="l"/>
        <c:numFmt formatCode="#,##0.0" sourceLinked="1"/>
        <c:tickLblPos val="none"/>
        <c:crossAx val="1077952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Доходы</a:t>
            </a:r>
            <a:r>
              <a:rPr lang="ru-RU" baseline="0" dirty="0" smtClean="0"/>
              <a:t> бюджета за </a:t>
            </a:r>
            <a:r>
              <a:rPr lang="ru-RU" baseline="0" dirty="0" smtClean="0"/>
              <a:t>2023 </a:t>
            </a:r>
            <a:r>
              <a:rPr lang="ru-RU" baseline="0" dirty="0" smtClean="0"/>
              <a:t>год</a:t>
            </a:r>
            <a:endParaRPr lang="ru-RU" dirty="0"/>
          </a:p>
        </c:rich>
      </c:tx>
      <c:layout/>
    </c:title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тыс.руб.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1680.7</c:v>
                </c:pt>
              </c:numCache>
            </c:numRef>
          </c:val>
        </c:ser>
        <c:gapWidth val="55"/>
        <c:gapDepth val="55"/>
        <c:shape val="box"/>
        <c:axId val="134037504"/>
        <c:axId val="134039040"/>
        <c:axId val="0"/>
      </c:bar3DChart>
      <c:catAx>
        <c:axId val="134037504"/>
        <c:scaling>
          <c:orientation val="minMax"/>
        </c:scaling>
        <c:axPos val="b"/>
        <c:majorTickMark val="none"/>
        <c:tickLblPos val="nextTo"/>
        <c:crossAx val="134039040"/>
        <c:crosses val="autoZero"/>
        <c:auto val="1"/>
        <c:lblAlgn val="ctr"/>
        <c:lblOffset val="100"/>
      </c:catAx>
      <c:valAx>
        <c:axId val="13403904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3403750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381966517516959"/>
          <c:y val="2.6647490138330426E-2"/>
          <c:w val="0.46232850616023841"/>
          <c:h val="0.8773610782600752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тыс.руб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1340.8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Национальная оборона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тыс.руб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98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Национальная безопасность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тыс.руб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тыс.руб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149.1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Жилищно-коммунальное хозяйство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тыс.руб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25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Культура, кинематография</c:v>
                </c:pt>
              </c:strCache>
            </c:strRef>
          </c:tx>
          <c:cat>
            <c:strRef>
              <c:f>Лист1!$A$2:$A$5</c:f>
              <c:strCache>
                <c:ptCount val="1"/>
                <c:pt idx="0">
                  <c:v>тыс.руб</c:v>
                </c:pt>
              </c:strCache>
            </c:strRef>
          </c:cat>
          <c:val>
            <c:numRef>
              <c:f>Лист1!$G$2:$G$5</c:f>
              <c:numCache>
                <c:formatCode>General</c:formatCode>
                <c:ptCount val="4"/>
                <c:pt idx="0">
                  <c:v>434.5</c:v>
                </c:pt>
              </c:numCache>
            </c:numRef>
          </c:val>
        </c:ser>
        <c:gapWidth val="300"/>
        <c:axId val="108252544"/>
        <c:axId val="108270720"/>
      </c:barChart>
      <c:catAx>
        <c:axId val="108252544"/>
        <c:scaling>
          <c:orientation val="minMax"/>
        </c:scaling>
        <c:axPos val="b"/>
        <c:numFmt formatCode="General" sourceLinked="1"/>
        <c:majorTickMark val="none"/>
        <c:tickLblPos val="nextTo"/>
        <c:crossAx val="108270720"/>
        <c:crosses val="autoZero"/>
        <c:auto val="1"/>
        <c:lblAlgn val="ctr"/>
        <c:lblOffset val="100"/>
      </c:catAx>
      <c:valAx>
        <c:axId val="108270720"/>
        <c:scaling>
          <c:orientation val="minMax"/>
        </c:scaling>
        <c:axPos val="l"/>
        <c:majorGridlines/>
        <c:minorGridlines/>
        <c:numFmt formatCode="General" sourceLinked="1"/>
        <c:tickLblPos val="nextTo"/>
        <c:crossAx val="1082525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100160735215806"/>
          <c:y val="9.7319609653373116E-4"/>
          <c:w val="0.33855498931538586"/>
          <c:h val="0.9883634206450325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0.76147</cdr:x>
      <cdr:y>0.71429</cdr:y>
    </cdr:from>
    <cdr:to>
      <cdr:x>0.88073</cdr:x>
      <cdr:y>0.77922</cdr:y>
    </cdr:to>
    <cdr:sp macro="" textlink="">
      <cdr:nvSpPr>
        <cdr:cNvPr id="2" name="Блок-схема: альтернативный процесс 1"/>
        <cdr:cNvSpPr/>
      </cdr:nvSpPr>
      <cdr:spPr>
        <a:xfrm xmlns:a="http://schemas.openxmlformats.org/drawingml/2006/main">
          <a:off x="5976664" y="3960440"/>
          <a:ext cx="936104" cy="360040"/>
        </a:xfrm>
        <a:prstGeom xmlns:a="http://schemas.openxmlformats.org/drawingml/2006/main" prst="flowChartAlternateProcess">
          <a:avLst/>
        </a:prstGeom>
        <a:noFill xmlns:a="http://schemas.openxmlformats.org/drawingml/2006/main"/>
        <a:ln xmlns:a="http://schemas.openxmlformats.org/drawingml/2006/main" w="38100" cap="flat" cmpd="sng" algn="ctr">
          <a:noFill/>
          <a:prstDash val="solid"/>
        </a:ln>
        <a:effectLst xmlns:a="http://schemas.openxmlformats.org/drawingml/2006/main"/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>
            <a:defRPr/>
          </a:pPr>
          <a:endParaRPr lang="ru-RU" sz="2000" b="1" dirty="0" smtClean="0">
            <a:solidFill>
              <a:schemeClr val="tx1"/>
            </a:solidFill>
            <a:latin typeface="Calibri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0.54128</cdr:x>
      <cdr:y>0.59302</cdr:y>
    </cdr:from>
    <cdr:to>
      <cdr:x>0.62699</cdr:x>
      <cdr:y>0.65116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248437" y="3672409"/>
          <a:ext cx="672727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-29,7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0.27523</cdr:x>
      <cdr:y>0.06977</cdr:y>
    </cdr:from>
    <cdr:to>
      <cdr:x>0.4009</cdr:x>
      <cdr:y>0.12791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160240" y="432048"/>
          <a:ext cx="986368" cy="3600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2882,6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CCBDCCC2-E9F1-4331-81FA-F07C5198CEA5}" type="datetimeFigureOut">
              <a:rPr lang="ru-RU" smtClean="0"/>
              <a:pPr/>
              <a:t>11.03.2024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4E104B7B-6E2A-4DAB-B873-4D0706CA0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1C507B-DB62-4B13-AD10-DF693513E683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9AA040-1690-4617-BAA2-42980B92B4D5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6B571B-C9B3-41E1-A897-CC55F31EF02A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BEF432-CFF4-4B41-BE00-77AB07081523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A98487-9F74-4AE2-8D47-2CC24B19F7C8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28AC65-07F4-4626-B16D-92432DBB2F8E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0F163-F892-4C0D-AE32-730EE85FEEE8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F07B66-628A-42BA-B85C-2990A20D83F7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3BBC0C-9A7E-4CDE-89D4-13AB2C79D9FF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28DC00-F66B-4F7F-9298-16B10BD0C402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C6EB6-61FF-409F-B146-58A5B6DFEA1F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E7B0565-FD57-4EE6-8E88-34AA201C904B}" type="datetime1">
              <a:rPr lang="ru-RU" smtClean="0"/>
              <a:pPr/>
              <a:t>11.03.2024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791072" y="260648"/>
            <a:ext cx="8352928" cy="6408712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spc="50" normalizeH="0" baseline="0" noProof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n-ea"/>
                <a:cs typeface="Aharoni" pitchFamily="2" charset="-79"/>
              </a:rPr>
              <a:t>БЮДЖЕТ ДЛЯ ГРАЖДАН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endParaRPr kumimoji="0" lang="ru-RU" sz="2400" b="1" i="0" u="none" strike="noStrike" kern="120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ru-RU" sz="24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itchFamily="34" charset="0"/>
                <a:cs typeface="Arial" pitchFamily="34" charset="0"/>
              </a:rPr>
              <a:t>к  проекту решения</a:t>
            </a:r>
            <a:r>
              <a:rPr kumimoji="0" lang="ru-RU" sz="2400" b="1" i="0" u="none" strike="noStrike" kern="1200" cap="all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itchFamily="34" charset="0"/>
                <a:cs typeface="Arial" pitchFamily="34" charset="0"/>
              </a:rPr>
              <a:t> Собрания депутатов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Никольского </a:t>
            </a:r>
            <a:r>
              <a:rPr kumimoji="0" lang="ru-RU" sz="2400" b="1" i="0" u="none" strike="noStrike" kern="1200" cap="all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itchFamily="34" charset="0"/>
                <a:cs typeface="Arial" pitchFamily="34" charset="0"/>
              </a:rPr>
              <a:t>сельсовета Октябрьского района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endParaRPr kumimoji="0" lang="ru-RU" sz="2400" b="1" i="0" u="none" strike="noStrike" kern="1200" cap="all" normalizeH="0" baseline="0" noProof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ru-RU" sz="3200" b="1" i="1" u="none" strike="noStrike" kern="1200" cap="all" normalizeH="0" baseline="0" noProof="0" dirty="0" smtClean="0">
                <a:ln w="90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itchFamily="34" charset="0"/>
                <a:cs typeface="Arial" pitchFamily="34" charset="0"/>
              </a:rPr>
              <a:t>«Об исполнении бюджета</a:t>
            </a:r>
            <a:r>
              <a:rPr kumimoji="0" lang="ru-RU" sz="3200" b="1" i="1" u="none" strike="noStrike" kern="1200" cap="all" normalizeH="0" noProof="0" dirty="0" smtClean="0">
                <a:ln w="90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itchFamily="34" charset="0"/>
                <a:cs typeface="Arial" pitchFamily="34" charset="0"/>
              </a:rPr>
              <a:t> Никольского</a:t>
            </a:r>
            <a:r>
              <a:rPr lang="ru-RU" sz="3200" b="1" i="1" cap="all" dirty="0" smtClean="0">
                <a:ln w="90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сельсовета Октябрьского района Курской области за </a:t>
            </a:r>
            <a:r>
              <a:rPr lang="ru-RU" sz="3200" b="1" i="1" cap="all" dirty="0" smtClean="0">
                <a:ln w="90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2023 </a:t>
            </a:r>
            <a:r>
              <a:rPr lang="ru-RU" sz="3200" b="1" i="1" cap="all" dirty="0" smtClean="0">
                <a:ln w="90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год»</a:t>
            </a:r>
            <a:endParaRPr kumimoji="0" lang="ru-RU" sz="3200" b="1" i="1" u="none" strike="noStrike" kern="1200" cap="all" normalizeH="0" baseline="0" noProof="0" dirty="0" smtClean="0">
              <a:ln w="90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all" normalizeH="0" baseline="0" noProof="0" dirty="0" smtClean="0">
                <a:ln w="90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188640"/>
            <a:ext cx="73658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Муниципальные программы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980728"/>
            <a:ext cx="741682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«Социальная поддержка граждан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Никольском сельсовете  Октябрьского района Курской области»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367,9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2420888"/>
            <a:ext cx="7416824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Муниципальная программа Никольского сельсовета  Октябрьского района Курской области «Защита населения и территории от чрезвычайных ситуаций, обеспечение пожарной безопасности и безопасности людей на водных объектах»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7,00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4653136"/>
            <a:ext cx="741682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Муниципальная программа «Развитие  муниципальной службы  в Никольском сельсовете  Октябрьского района  Курской  области»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114,6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052736"/>
            <a:ext cx="7632848" cy="34470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000" b="1" i="1" dirty="0" smtClean="0"/>
              <a:t>Глава Никольского сельсовета – Мальцева Дина Юрьевна</a:t>
            </a:r>
          </a:p>
          <a:p>
            <a:endParaRPr lang="ru-RU" sz="2000" b="1" i="1" dirty="0" smtClean="0"/>
          </a:p>
          <a:p>
            <a:r>
              <a:rPr lang="ru-RU" sz="2000" b="1" i="1" dirty="0" smtClean="0"/>
              <a:t>График работы с 8-00 до 17-00, перерыв с 12-00 до 13-00.</a:t>
            </a:r>
          </a:p>
          <a:p>
            <a:endParaRPr lang="ru-RU" sz="2000" b="1" i="1" dirty="0" smtClean="0"/>
          </a:p>
          <a:p>
            <a:r>
              <a:rPr lang="ru-RU" sz="2000" b="1" i="1" dirty="0" smtClean="0"/>
              <a:t>Адрес:  307206, Курская область, Октябрьский район, д.Стоянова, д.29</a:t>
            </a:r>
          </a:p>
          <a:p>
            <a:endParaRPr lang="ru-RU" sz="2000" b="1" i="1" dirty="0" smtClean="0"/>
          </a:p>
          <a:p>
            <a:r>
              <a:rPr lang="ru-RU" sz="2000" b="1" i="1" dirty="0" smtClean="0"/>
              <a:t>Телефоны  (8 47142) 3-92-12</a:t>
            </a:r>
          </a:p>
          <a:p>
            <a:endParaRPr lang="ru-RU" sz="2000" b="1" i="1" dirty="0" smtClean="0"/>
          </a:p>
          <a:p>
            <a:r>
              <a:rPr lang="ru-RU" sz="2000" b="1" i="1" dirty="0" smtClean="0"/>
              <a:t>Электронная почта:  </a:t>
            </a:r>
            <a:r>
              <a:rPr lang="en-US" sz="2000" b="1" i="1" smtClean="0"/>
              <a:t>admnik</a:t>
            </a:r>
            <a:r>
              <a:rPr lang="ru-RU" sz="2000" b="1" i="1" smtClean="0"/>
              <a:t>17@</a:t>
            </a:r>
            <a:r>
              <a:rPr lang="en-US" sz="2000" b="1" i="1" dirty="0" err="1" smtClean="0"/>
              <a:t>yandex</a:t>
            </a:r>
            <a:r>
              <a:rPr lang="ru-RU" sz="2000" b="1" i="1" dirty="0" smtClean="0"/>
              <a:t>.</a:t>
            </a:r>
            <a:r>
              <a:rPr lang="en-US" sz="2000" b="1" i="1" dirty="0" err="1" smtClean="0"/>
              <a:t>ru</a:t>
            </a:r>
            <a:endParaRPr lang="ru-RU" sz="20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54249" y="0"/>
            <a:ext cx="79897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Контактная информация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2592" y="1268760"/>
            <a:ext cx="810140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Отчет  об  исполнении  бюджета  содержит  данные  об исполнении  бюджета  по  доходам,  расходам  и  источникам  финансирования  дефицита  бюджета  в  соответствии  с бюджетной классификацией Российской Федерации. </a:t>
            </a:r>
          </a:p>
          <a:p>
            <a:pPr algn="just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Годовой  отчет  об  исполнении бюджета подлежит  рассмотрению Собранием депутатов Никольского сельсовета Октябрьского района Курской области и утверждению решением Собранием депутатов Никольского сельсовета Октябрьского района Курской области . </a:t>
            </a:r>
          </a:p>
          <a:p>
            <a:pPr algn="just"/>
            <a:endParaRPr lang="ru-RU" sz="2000" b="1" i="1" dirty="0" smtClean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В  отчете  об  исполнении  бюджета  указывается сколько и каких доходов поступило в бюджет за год и куда эти денежные средства были израсходованы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88640"/>
            <a:ext cx="838842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Отчет об исполнении бюджета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564904"/>
            <a:ext cx="3006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1844824"/>
            <a:ext cx="2880320" cy="47525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налогов, установленных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Налоговым кодексом РФ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(налог на доходы физических лиц,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акцизы и др.) </a:t>
            </a:r>
            <a:endParaRPr lang="ru-RU" sz="16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1844824"/>
            <a:ext cx="2987824" cy="47525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Безвозмездные </a:t>
            </a:r>
          </a:p>
          <a:p>
            <a:pPr algn="ctr"/>
            <a:r>
              <a:rPr lang="ru-RU" sz="16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поступления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других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бюджетов бюджетной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системы, граждан и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организаций (межбюджетные поступления из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федерального и областного бюджетов в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виде дотаций, субвенций,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субсидий,  поступления от  юридических и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физических лиц, кроме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налоговых и неналоговых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доходов) </a:t>
            </a:r>
            <a:endParaRPr lang="ru-RU" sz="16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31840" y="1412776"/>
            <a:ext cx="2808312" cy="52565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Неналоговые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пошлин и сборов,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установленных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законодательством РФ,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доходы от использования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государственного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имущества, плата за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негативное воздействие на окружающую среду, 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штрафы за нарушение </a:t>
            </a:r>
          </a:p>
          <a:p>
            <a:pPr algn="ctr"/>
            <a:r>
              <a:rPr lang="ru-RU" sz="16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законодательства и др.</a:t>
            </a:r>
            <a:endParaRPr lang="ru-RU" sz="16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188640"/>
            <a:ext cx="62187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Доходы бюджета</a:t>
            </a:r>
            <a:endParaRPr lang="ru-RU" sz="5400" b="1" dirty="0">
              <a:ln w="17780" cmpd="sng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0"/>
            <a:ext cx="63825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Расходы бюджета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43608" y="1196752"/>
            <a:ext cx="2304256" cy="158417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Общегосударственные вопросы</a:t>
            </a:r>
            <a:endParaRPr lang="ru-RU" sz="1400" dirty="0"/>
          </a:p>
        </p:txBody>
      </p:sp>
      <p:sp>
        <p:nvSpPr>
          <p:cNvPr id="12" name="Овал 11"/>
          <p:cNvSpPr/>
          <p:nvPr/>
        </p:nvSpPr>
        <p:spPr>
          <a:xfrm>
            <a:off x="3779912" y="1124744"/>
            <a:ext cx="2520280" cy="158417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Национальная оборона</a:t>
            </a:r>
            <a:endParaRPr lang="ru-RU" sz="1600" dirty="0"/>
          </a:p>
        </p:txBody>
      </p:sp>
      <p:sp>
        <p:nvSpPr>
          <p:cNvPr id="13" name="Овал 12"/>
          <p:cNvSpPr/>
          <p:nvPr/>
        </p:nvSpPr>
        <p:spPr>
          <a:xfrm>
            <a:off x="1115616" y="3068960"/>
            <a:ext cx="2448272" cy="151216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Национальная безопасность и правоохранительная деятельность</a:t>
            </a:r>
            <a:endParaRPr lang="ru-RU" sz="1600" dirty="0"/>
          </a:p>
        </p:txBody>
      </p:sp>
      <p:sp>
        <p:nvSpPr>
          <p:cNvPr id="14" name="Овал 13"/>
          <p:cNvSpPr/>
          <p:nvPr/>
        </p:nvSpPr>
        <p:spPr>
          <a:xfrm>
            <a:off x="6444208" y="980728"/>
            <a:ext cx="1944216" cy="144016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Национальная экономика</a:t>
            </a:r>
            <a:endParaRPr lang="ru-RU" sz="1600" dirty="0"/>
          </a:p>
        </p:txBody>
      </p:sp>
      <p:sp>
        <p:nvSpPr>
          <p:cNvPr id="15" name="Овал 14"/>
          <p:cNvSpPr/>
          <p:nvPr/>
        </p:nvSpPr>
        <p:spPr>
          <a:xfrm>
            <a:off x="3851920" y="2852936"/>
            <a:ext cx="2592288" cy="172819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Жилищно-коммунальное хозяйство</a:t>
            </a:r>
            <a:endParaRPr lang="ru-RU" sz="1600" dirty="0"/>
          </a:p>
        </p:txBody>
      </p:sp>
      <p:sp>
        <p:nvSpPr>
          <p:cNvPr id="16" name="Овал 15"/>
          <p:cNvSpPr/>
          <p:nvPr/>
        </p:nvSpPr>
        <p:spPr>
          <a:xfrm>
            <a:off x="3995936" y="4869160"/>
            <a:ext cx="2808312" cy="172819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Социальная политика</a:t>
            </a:r>
            <a:endParaRPr lang="ru-RU" sz="1600" dirty="0"/>
          </a:p>
        </p:txBody>
      </p:sp>
      <p:sp>
        <p:nvSpPr>
          <p:cNvPr id="17" name="Овал 16"/>
          <p:cNvSpPr/>
          <p:nvPr/>
        </p:nvSpPr>
        <p:spPr>
          <a:xfrm>
            <a:off x="6588224" y="2924944"/>
            <a:ext cx="2160240" cy="165618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Культура, кинематография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10" name="Object 8"/>
          <p:cNvGraphicFramePr>
            <a:graphicFrameLocks noGrp="1"/>
          </p:cNvGraphicFramePr>
          <p:nvPr/>
        </p:nvGraphicFramePr>
        <p:xfrm>
          <a:off x="5364088" y="260648"/>
          <a:ext cx="3333552" cy="3333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75656" y="3645024"/>
            <a:ext cx="3024336" cy="31393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ДЕФИЦИТ</a:t>
            </a:r>
          </a:p>
          <a:p>
            <a:pPr algn="ctr">
              <a:defRPr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В случае превышения расходов над доходами образуется дефицит бюджета</a:t>
            </a:r>
          </a:p>
          <a:p>
            <a:pPr algn="ctr">
              <a:defRPr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(необходимы источники покрытия дефицита, можно например использовать остатки средств или привлечь средства в долг)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3645024"/>
            <a:ext cx="3068960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ПРОФИЦИТ</a:t>
            </a:r>
          </a:p>
          <a:p>
            <a:pPr algn="ctr">
              <a:defRPr/>
            </a:pPr>
            <a:r>
              <a:rPr lang="ru-RU" i="1" dirty="0">
                <a:solidFill>
                  <a:schemeClr val="accent3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 случае превышения доходов </a:t>
            </a:r>
          </a:p>
          <a:p>
            <a:pPr algn="ctr">
              <a:defRPr/>
            </a:pPr>
            <a:r>
              <a:rPr lang="ru-RU" i="1" dirty="0">
                <a:solidFill>
                  <a:schemeClr val="accent3">
                    <a:lumMod val="75000"/>
                  </a:schemeClr>
                </a:solidFill>
                <a:latin typeface="+mj-lt"/>
                <a:cs typeface="Times New Roman" pitchFamily="18" charset="0"/>
              </a:rPr>
              <a:t>над расходами образуется профицит  бюджета (можно накапливать резервы, погашать имеющиеся долги)</a:t>
            </a:r>
          </a:p>
        </p:txBody>
      </p:sp>
      <p:graphicFrame>
        <p:nvGraphicFramePr>
          <p:cNvPr id="11" name="Object 8"/>
          <p:cNvGraphicFramePr>
            <a:graphicFrameLocks noGrp="1"/>
          </p:cNvGraphicFramePr>
          <p:nvPr/>
        </p:nvGraphicFramePr>
        <p:xfrm>
          <a:off x="1187624" y="188640"/>
          <a:ext cx="352839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115616" y="332656"/>
          <a:ext cx="7848872" cy="6192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548680"/>
            <a:ext cx="215900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980728"/>
            <a:ext cx="215900" cy="21590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580112" y="332656"/>
            <a:ext cx="3240064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Уточненный годовой план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652120" y="908720"/>
            <a:ext cx="3491880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Фактическое исполнение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619672" y="5013176"/>
            <a:ext cx="1584176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Доходы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491880" y="5085184"/>
            <a:ext cx="1800200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Расходы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932040" y="5445224"/>
            <a:ext cx="2736304" cy="4046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Дефицит/</a:t>
            </a:r>
            <a:r>
              <a:rPr lang="ru-RU" sz="20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Профицит</a:t>
            </a: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372200" y="5877272"/>
            <a:ext cx="2232248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1640" y="98072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2852,9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723112" y="1700808"/>
            <a:ext cx="2420888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2000" b="1" dirty="0" smtClean="0">
              <a:solidFill>
                <a:srgbClr val="2D2D8A">
                  <a:lumMod val="75000"/>
                </a:srgb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6732240" y="2420888"/>
            <a:ext cx="2627784" cy="50472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2000" b="1" dirty="0" smtClean="0">
              <a:solidFill>
                <a:srgbClr val="2D2D8A">
                  <a:lumMod val="75000"/>
                </a:srgbClr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19" name="Диаграмма 18"/>
          <p:cNvGraphicFramePr/>
          <p:nvPr/>
        </p:nvGraphicFramePr>
        <p:xfrm>
          <a:off x="1403648" y="116632"/>
          <a:ext cx="7740352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5157192"/>
            <a:ext cx="791895" cy="749661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5616" y="1124744"/>
          <a:ext cx="5328592" cy="540060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328592"/>
              </a:tblGrid>
              <a:tr h="124458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Дотации</a:t>
                      </a:r>
                      <a:r>
                        <a:rPr lang="ru-RU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на выравнивание бюджетной обеспеченности и поддержку мер сбалансированности бюджетов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97788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Субвенции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1119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Субсидии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9778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Иные межбюджетные трансферты</a:t>
                      </a:r>
                    </a:p>
                    <a:p>
                      <a:pPr algn="ctr"/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48905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r>
                        <a:rPr lang="ru-RU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безвозмездные поступления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429000"/>
            <a:ext cx="720080" cy="681676"/>
          </a:xfrm>
          <a:prstGeom prst="rect">
            <a:avLst/>
          </a:prstGeom>
          <a:noFill/>
        </p:spPr>
      </p:pic>
      <p:pic>
        <p:nvPicPr>
          <p:cNvPr id="5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636912"/>
            <a:ext cx="715830" cy="677653"/>
          </a:xfrm>
          <a:prstGeom prst="rect">
            <a:avLst/>
          </a:prstGeom>
          <a:noFill/>
        </p:spPr>
      </p:pic>
      <p:pic>
        <p:nvPicPr>
          <p:cNvPr id="6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628800"/>
            <a:ext cx="715830" cy="677653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092280" y="1052736"/>
          <a:ext cx="1857388" cy="547260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57388"/>
              </a:tblGrid>
              <a:tr h="132189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1326,3</a:t>
                      </a:r>
                      <a:endParaRPr lang="ru-RU" sz="2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09260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112,1</a:t>
                      </a:r>
                      <a:endParaRPr lang="ru-RU" sz="2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83513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lang="ru-RU" sz="2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90108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679,4</a:t>
                      </a:r>
                      <a:endParaRPr lang="ru-RU" sz="2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3218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</a:p>
                    <a:p>
                      <a:pPr algn="ctr"/>
                      <a:r>
                        <a:rPr lang="ru-RU" sz="1800" b="1" dirty="0" err="1" smtClean="0">
                          <a:latin typeface="Arial" pitchFamily="34" charset="0"/>
                          <a:cs typeface="Arial" pitchFamily="34" charset="0"/>
                        </a:rPr>
                        <a:t>тыс.руб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014" y="188640"/>
            <a:ext cx="91269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Безвозмездные поступления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2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293096"/>
            <a:ext cx="720080" cy="681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88640"/>
            <a:ext cx="759021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Расходы бюджета за 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2023 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403648" y="980728"/>
          <a:ext cx="7296472" cy="5242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2192</TotalTime>
  <Words>473</Words>
  <Application>Microsoft Office PowerPoint</Application>
  <PresentationFormat>Экран (4:3)</PresentationFormat>
  <Paragraphs>120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Sorokina</dc:creator>
  <cp:lastModifiedBy>ЦБУ-8</cp:lastModifiedBy>
  <cp:revision>326</cp:revision>
  <dcterms:created xsi:type="dcterms:W3CDTF">2015-07-30T06:58:30Z</dcterms:created>
  <dcterms:modified xsi:type="dcterms:W3CDTF">2024-03-11T09:41:11Z</dcterms:modified>
</cp:coreProperties>
</file>